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7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6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2" autoAdjust="0"/>
    <p:restoredTop sz="96754" autoAdjust="0"/>
  </p:normalViewPr>
  <p:slideViewPr>
    <p:cSldViewPr snapToGrid="0">
      <p:cViewPr varScale="1">
        <p:scale>
          <a:sx n="75" d="100"/>
          <a:sy n="75" d="100"/>
        </p:scale>
        <p:origin x="44" y="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Michal Krčál – formative assessment and reflection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Michal Krčál – formative assessment and reflection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Michal Krčál – formative assessment and reflection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Michal Krčál – formative assessment and reflection</a:t>
            </a:r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en-US" smtClean="0"/>
              <a:t>Michal Krčál – formative assessment and reflection</a:t>
            </a:r>
            <a:endParaRPr lang="en-US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smtClean="0"/>
              <a:t>Michal Krčál – formative assessment and reflection</a:t>
            </a:r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xmlns="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noProof="0" smtClean="0"/>
              <a:t>Michal Krčál – formative assessment and reflection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Michal Krčál – formative assessment and reflection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US" noProof="0" smtClean="0"/>
              <a:t>Michal Krčál – formative assessment and reflection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Michal Krčál – formative assessment and reflection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Michal Krčál – formative assessment and reflection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Michal Krčál – formative assessment and reflection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Michal Krčál – formative assessment and reflection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Michal Krčál – formative assessment and reflection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noProof="0" smtClean="0"/>
              <a:t>Michal Krčál – formative assessment and reflection</a:t>
            </a:r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Michal Krčál – formative assessment and reflection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Implementation of formative assessment and students' reflection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Michal Kr</a:t>
            </a:r>
            <a:r>
              <a:rPr lang="cs-CZ" dirty="0" err="1"/>
              <a:t>čál</a:t>
            </a:r>
            <a:endParaRPr lang="en-GB" dirty="0"/>
          </a:p>
          <a:p>
            <a:r>
              <a:rPr lang="en-GB" dirty="0"/>
              <a:t>Faculty of Economics and Administration</a:t>
            </a:r>
          </a:p>
          <a:p>
            <a:r>
              <a:rPr lang="en-GB" dirty="0"/>
              <a:t>MUNI</a:t>
            </a:r>
          </a:p>
          <a:p>
            <a:endParaRPr lang="cs-CZ" dirty="0"/>
          </a:p>
        </p:txBody>
      </p:sp>
      <p:sp>
        <p:nvSpPr>
          <p:cNvPr id="6" name="Obdĺžnik 5"/>
          <p:cNvSpPr/>
          <p:nvPr/>
        </p:nvSpPr>
        <p:spPr>
          <a:xfrm>
            <a:off x="3234267" y="5349875"/>
            <a:ext cx="8636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2000" dirty="0"/>
              <a:t>Enhancing University Teaching and Learning in Central </a:t>
            </a:r>
            <a:r>
              <a:rPr lang="en-GB" sz="2000" smtClean="0"/>
              <a:t>Europe </a:t>
            </a:r>
          </a:p>
          <a:p>
            <a:pPr algn="r"/>
            <a:r>
              <a:rPr lang="en-GB" sz="2000" smtClean="0"/>
              <a:t>conference</a:t>
            </a:r>
            <a:r>
              <a:rPr lang="en-GB" sz="2000" dirty="0" smtClean="0"/>
              <a:t>, Brno 21 February 2019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941424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Michal Krčál – formative assessment and reflection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actions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Focus more on reflective journals (students retrospectively regretted not keeping them)</a:t>
            </a:r>
          </a:p>
          <a:p>
            <a:pPr lvl="1"/>
            <a:r>
              <a:rPr lang="en-GB" dirty="0" smtClean="0"/>
              <a:t>Provide them </a:t>
            </a:r>
            <a:r>
              <a:rPr lang="en-GB" dirty="0" smtClean="0"/>
              <a:t>in </a:t>
            </a:r>
            <a:r>
              <a:rPr lang="en-GB" dirty="0" smtClean="0"/>
              <a:t>class</a:t>
            </a:r>
            <a:r>
              <a:rPr lang="sk-SK" dirty="0" smtClean="0"/>
              <a:t> </a:t>
            </a:r>
            <a:r>
              <a:rPr lang="en-GB" dirty="0" smtClean="0"/>
              <a:t>with </a:t>
            </a:r>
            <a:r>
              <a:rPr lang="en-GB" dirty="0"/>
              <a:t>take home </a:t>
            </a:r>
            <a:r>
              <a:rPr lang="en-GB" dirty="0" smtClean="0"/>
              <a:t>materials</a:t>
            </a:r>
            <a:r>
              <a:rPr lang="sk-SK" dirty="0" smtClean="0"/>
              <a:t>,</a:t>
            </a:r>
            <a:r>
              <a:rPr lang="en-GB" dirty="0" smtClean="0"/>
              <a:t> which </a:t>
            </a:r>
            <a:r>
              <a:rPr lang="en-GB" dirty="0" smtClean="0"/>
              <a:t>will contain </a:t>
            </a:r>
            <a:r>
              <a:rPr lang="sk-SK" dirty="0" smtClean="0"/>
              <a:t>a </a:t>
            </a:r>
            <a:r>
              <a:rPr lang="en-GB" dirty="0" smtClean="0"/>
              <a:t>reflection </a:t>
            </a:r>
            <a:r>
              <a:rPr lang="en-GB" dirty="0" smtClean="0"/>
              <a:t>form</a:t>
            </a:r>
          </a:p>
          <a:p>
            <a:endParaRPr lang="en-GB" dirty="0"/>
          </a:p>
          <a:p>
            <a:r>
              <a:rPr lang="en-GB" dirty="0" smtClean="0"/>
              <a:t>Try to extend my own observation of </a:t>
            </a:r>
            <a:r>
              <a:rPr lang="en-GB" dirty="0" smtClean="0"/>
              <a:t>student</a:t>
            </a:r>
            <a:r>
              <a:rPr lang="sk-SK" dirty="0" smtClean="0"/>
              <a:t> </a:t>
            </a:r>
            <a:r>
              <a:rPr lang="en-GB" dirty="0" smtClean="0"/>
              <a:t>activity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Analyse every </a:t>
            </a:r>
            <a:r>
              <a:rPr lang="en-GB" dirty="0" smtClean="0"/>
              <a:t>student’s </a:t>
            </a:r>
            <a:r>
              <a:rPr lang="en-GB" dirty="0" smtClean="0"/>
              <a:t>case during the semester, not </a:t>
            </a:r>
            <a:r>
              <a:rPr lang="en-GB" dirty="0" smtClean="0"/>
              <a:t>after</a:t>
            </a:r>
            <a:r>
              <a:rPr lang="sk-SK" dirty="0" smtClean="0"/>
              <a:t> </a:t>
            </a:r>
            <a:r>
              <a:rPr lang="sk-SK" dirty="0" err="1" smtClean="0"/>
              <a:t>it</a:t>
            </a:r>
            <a:endParaRPr lang="en-GB" dirty="0" smtClean="0"/>
          </a:p>
          <a:p>
            <a:pPr lvl="1"/>
            <a:r>
              <a:rPr lang="en-GB" dirty="0" smtClean="0"/>
              <a:t>Increases the depth and ‘objectivity’ of formative assessment</a:t>
            </a:r>
          </a:p>
          <a:p>
            <a:endParaRPr lang="en-GB" dirty="0"/>
          </a:p>
          <a:p>
            <a:r>
              <a:rPr lang="en-GB" dirty="0" smtClean="0"/>
              <a:t>Increase students’ buy in with help of quotes from this year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4672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Michal Krčál – formative assessment and reflection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Acknowledgements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innovation has been prepared as part of the course </a:t>
            </a:r>
          </a:p>
          <a:p>
            <a:pPr marL="72000" indent="0">
              <a:buNone/>
            </a:pPr>
            <a:r>
              <a:rPr lang="en-US" b="1" dirty="0" smtClean="0"/>
              <a:t>Student-</a:t>
            </a:r>
            <a:r>
              <a:rPr lang="en-US" b="1" dirty="0" err="1" smtClean="0"/>
              <a:t>centred</a:t>
            </a:r>
            <a:r>
              <a:rPr lang="en-US" b="1" dirty="0" smtClean="0"/>
              <a:t> </a:t>
            </a:r>
            <a:r>
              <a:rPr lang="en-US" b="1" dirty="0"/>
              <a:t>and Reflective Teaching. From Theory to Good </a:t>
            </a:r>
            <a:r>
              <a:rPr lang="en-US" b="1" dirty="0" smtClean="0"/>
              <a:t>Practice</a:t>
            </a:r>
          </a:p>
          <a:p>
            <a:r>
              <a:rPr lang="en-US" dirty="0" smtClean="0"/>
              <a:t>This course has been implemented under an Erasmus+ funded project </a:t>
            </a:r>
            <a:r>
              <a:rPr lang="en-US" i="1" dirty="0" smtClean="0"/>
              <a:t>Extending and reinforcing good practice in teacher development </a:t>
            </a:r>
            <a:r>
              <a:rPr lang="en-GB" dirty="0" smtClean="0"/>
              <a:t>2016-1-SK01-KA203-022551</a:t>
            </a:r>
            <a:endParaRPr lang="en-US" dirty="0"/>
          </a:p>
          <a:p>
            <a:endParaRPr lang="cs-CZ" dirty="0"/>
          </a:p>
        </p:txBody>
      </p:sp>
      <p:pic>
        <p:nvPicPr>
          <p:cNvPr id="6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0000" y="4968875"/>
            <a:ext cx="2705100" cy="55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483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Michal Krčál – formative assessment and reflection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8502" y="4004543"/>
            <a:ext cx="11361600" cy="1171580"/>
          </a:xfrm>
        </p:spPr>
        <p:txBody>
          <a:bodyPr/>
          <a:lstStyle/>
          <a:p>
            <a:pPr algn="ctr"/>
            <a:r>
              <a:rPr lang="en-GB" sz="16600" dirty="0" smtClean="0"/>
              <a:t>Q&amp;A</a:t>
            </a:r>
            <a:endParaRPr lang="cs-CZ" sz="16600" dirty="0"/>
          </a:p>
        </p:txBody>
      </p:sp>
    </p:spTree>
    <p:extLst>
      <p:ext uri="{BB962C8B-B14F-4D97-AF65-F5344CB8AC3E}">
        <p14:creationId xmlns:p14="http://schemas.microsoft.com/office/powerpoint/2010/main" val="414440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Michal Krčál – formative assessment and reflection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situation and context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Learning knowledge &gt;&gt; acquiring skills</a:t>
            </a:r>
          </a:p>
          <a:p>
            <a:endParaRPr lang="en-GB" dirty="0"/>
          </a:p>
          <a:p>
            <a:r>
              <a:rPr lang="en-GB" dirty="0"/>
              <a:t>Students follow orders &amp; no initiative</a:t>
            </a:r>
          </a:p>
          <a:p>
            <a:endParaRPr lang="en-GB" dirty="0"/>
          </a:p>
          <a:p>
            <a:r>
              <a:rPr lang="en-GB" dirty="0"/>
              <a:t>Are we preparing them successfully for their future career/life?!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625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Michal Krčál – formative assessment and reflection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Assumptions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Summative assessment works </a:t>
            </a:r>
            <a:r>
              <a:rPr lang="en-GB" dirty="0" smtClean="0"/>
              <a:t>as </a:t>
            </a:r>
            <a:r>
              <a:rPr lang="en-GB" dirty="0"/>
              <a:t>‘punishment</a:t>
            </a:r>
            <a:r>
              <a:rPr lang="en-GB" dirty="0"/>
              <a:t>’ rather </a:t>
            </a:r>
            <a:r>
              <a:rPr lang="en-GB" dirty="0"/>
              <a:t>than motivation or incentive </a:t>
            </a:r>
            <a:r>
              <a:rPr lang="sk-SK" dirty="0" err="1" smtClean="0"/>
              <a:t>for</a:t>
            </a:r>
            <a:r>
              <a:rPr lang="en-GB" dirty="0" smtClean="0"/>
              <a:t> </a:t>
            </a:r>
            <a:r>
              <a:rPr lang="en-GB" dirty="0"/>
              <a:t>development</a:t>
            </a:r>
          </a:p>
          <a:p>
            <a:endParaRPr lang="en-GB" dirty="0"/>
          </a:p>
          <a:p>
            <a:r>
              <a:rPr lang="en-GB" dirty="0"/>
              <a:t>Students do not have skills to reflect and have no opportunity to acquire (enhance) them</a:t>
            </a:r>
          </a:p>
          <a:p>
            <a:endParaRPr lang="en-GB" dirty="0"/>
          </a:p>
          <a:p>
            <a:r>
              <a:rPr lang="en-GB" dirty="0"/>
              <a:t>Formative assessment based on self-reflection will increase knowledge retention and will enhance students’ self-reflection skills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9701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Michal Krčál – formative assessment and reflection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Theoretical concepts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Deep learning, knowledge retention</a:t>
            </a:r>
          </a:p>
          <a:p>
            <a:endParaRPr lang="en-GB" dirty="0"/>
          </a:p>
          <a:p>
            <a:r>
              <a:rPr lang="en-GB" dirty="0" smtClean="0"/>
              <a:t>Formative assessment</a:t>
            </a:r>
          </a:p>
          <a:p>
            <a:endParaRPr lang="en-GB" dirty="0"/>
          </a:p>
          <a:p>
            <a:r>
              <a:rPr lang="en-GB" dirty="0" smtClean="0"/>
              <a:t>Students’ reflection</a:t>
            </a:r>
          </a:p>
          <a:p>
            <a:endParaRPr lang="en-GB" dirty="0"/>
          </a:p>
          <a:p>
            <a:r>
              <a:rPr lang="en-GB" dirty="0" smtClean="0"/>
              <a:t>Discussion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8772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Michal Krčál – formative assessment and reflection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Course context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First semester master studies mandatory course</a:t>
            </a:r>
          </a:p>
          <a:p>
            <a:pPr lvl="1"/>
            <a:r>
              <a:rPr lang="en-GB" dirty="0" smtClean="0"/>
              <a:t>12 students</a:t>
            </a:r>
          </a:p>
          <a:p>
            <a:pPr lvl="1"/>
            <a:r>
              <a:rPr lang="en-GB" dirty="0" smtClean="0"/>
              <a:t>2+2 hours lectures, 3 hours seminar</a:t>
            </a:r>
          </a:p>
          <a:p>
            <a:pPr lvl="1"/>
            <a:r>
              <a:rPr lang="en-GB" dirty="0" smtClean="0"/>
              <a:t>position papers every week</a:t>
            </a:r>
          </a:p>
          <a:p>
            <a:pPr lvl="1"/>
            <a:r>
              <a:rPr lang="en-GB" dirty="0" smtClean="0"/>
              <a:t>two tests</a:t>
            </a:r>
          </a:p>
          <a:p>
            <a:pPr lvl="1"/>
            <a:r>
              <a:rPr lang="en-GB" dirty="0" smtClean="0"/>
              <a:t>essay</a:t>
            </a:r>
            <a:endParaRPr lang="en-GB" dirty="0" smtClean="0"/>
          </a:p>
          <a:p>
            <a:pPr lvl="1"/>
            <a:r>
              <a:rPr lang="en-GB" dirty="0" smtClean="0"/>
              <a:t>course project</a:t>
            </a:r>
          </a:p>
          <a:p>
            <a:r>
              <a:rPr lang="en-GB" dirty="0" smtClean="0"/>
              <a:t>Course designer</a:t>
            </a:r>
          </a:p>
          <a:p>
            <a:r>
              <a:rPr lang="en-GB" dirty="0" smtClean="0"/>
              <a:t>Informality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526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Michal Krčál – formative assessment and reflection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Innovation tools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Self assessment survey 1</a:t>
            </a:r>
          </a:p>
          <a:p>
            <a:r>
              <a:rPr lang="en-GB" dirty="0"/>
              <a:t>Self-reflection recording and feedback</a:t>
            </a:r>
          </a:p>
          <a:p>
            <a:r>
              <a:rPr lang="en-GB" dirty="0"/>
              <a:t>Reflective journals</a:t>
            </a:r>
          </a:p>
          <a:p>
            <a:r>
              <a:rPr lang="en-GB" dirty="0"/>
              <a:t>Short reflection initiating sessions during </a:t>
            </a:r>
            <a:r>
              <a:rPr lang="en-GB" dirty="0" smtClean="0"/>
              <a:t>teaching</a:t>
            </a:r>
            <a:endParaRPr lang="en-GB" dirty="0"/>
          </a:p>
          <a:p>
            <a:r>
              <a:rPr lang="en-GB" dirty="0"/>
              <a:t>Reflective essay at the end of the course</a:t>
            </a:r>
          </a:p>
          <a:p>
            <a:r>
              <a:rPr lang="en-GB" dirty="0"/>
              <a:t>One-to-one formative assessment discussion</a:t>
            </a:r>
          </a:p>
          <a:p>
            <a:r>
              <a:rPr lang="en-GB" dirty="0"/>
              <a:t>Self assessment survey 2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730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Michal Krčál – formative assessment and reflection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Methodology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Multiple case study (student = case)</a:t>
            </a:r>
          </a:p>
          <a:p>
            <a:endParaRPr lang="en-GB" dirty="0"/>
          </a:p>
          <a:p>
            <a:r>
              <a:rPr lang="en-GB" dirty="0" smtClean="0"/>
              <a:t>Qualitative data (teacher observation; one-to-one discussion recordings)</a:t>
            </a:r>
          </a:p>
          <a:p>
            <a:endParaRPr lang="en-GB" dirty="0"/>
          </a:p>
          <a:p>
            <a:r>
              <a:rPr lang="en-GB" dirty="0" smtClean="0"/>
              <a:t>Quantitative data (points, survey)</a:t>
            </a:r>
          </a:p>
          <a:p>
            <a:endParaRPr lang="en-GB" dirty="0"/>
          </a:p>
          <a:p>
            <a:r>
              <a:rPr lang="en-GB" dirty="0" smtClean="0"/>
              <a:t>Hard to evaluate</a:t>
            </a:r>
          </a:p>
          <a:p>
            <a:r>
              <a:rPr lang="en-GB" dirty="0" smtClean="0"/>
              <a:t>Last oral exams were on Monday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6521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Michal Krčál – formative assessment and reflection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 </a:t>
            </a:r>
            <a:r>
              <a:rPr lang="en-GB" dirty="0" smtClean="0"/>
              <a:t>views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‘I realised few things, I find the reflection very useful and it should be incorporated in more courses’</a:t>
            </a:r>
          </a:p>
          <a:p>
            <a:r>
              <a:rPr lang="en-GB" dirty="0" smtClean="0"/>
              <a:t>‘I think that it would be useful if self-reflection will be incorporated into more courses and will become a natural part of teaching. Thanks to self-reflection, I realised my strengths and weaknesses and I could work on them.’</a:t>
            </a:r>
          </a:p>
          <a:p>
            <a:endParaRPr lang="en-GB" dirty="0" smtClean="0"/>
          </a:p>
          <a:p>
            <a:r>
              <a:rPr lang="en-GB" dirty="0" smtClean="0"/>
              <a:t>‘Self-reflection discussion is something I do normally in my job with my supervisor and I think it is really useful and needed.’</a:t>
            </a:r>
          </a:p>
          <a:p>
            <a:r>
              <a:rPr lang="en-GB" dirty="0" smtClean="0"/>
              <a:t>‘First, I feared the reflection as it was new and seemed uncomfortable but then I realised that it is something I need to do.’</a:t>
            </a:r>
          </a:p>
          <a:p>
            <a:endParaRPr lang="en-GB" dirty="0" smtClean="0"/>
          </a:p>
          <a:p>
            <a:r>
              <a:rPr lang="en-GB" dirty="0" smtClean="0"/>
              <a:t>‘Reflection should be introduced to students much sooner, it is way too late to do it in master studies.’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7679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noProof="0" smtClean="0"/>
              <a:t>Michal Krčál – formative assessment and reflection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Grades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- 0/5</a:t>
            </a:r>
          </a:p>
          <a:p>
            <a:r>
              <a:rPr lang="en-GB" dirty="0" smtClean="0"/>
              <a:t>B - 1/2</a:t>
            </a:r>
          </a:p>
          <a:p>
            <a:r>
              <a:rPr lang="en-GB" dirty="0" smtClean="0"/>
              <a:t>C - 1/1</a:t>
            </a:r>
          </a:p>
          <a:p>
            <a:r>
              <a:rPr lang="en-GB" dirty="0" smtClean="0"/>
              <a:t>D - 0/2</a:t>
            </a:r>
          </a:p>
          <a:p>
            <a:r>
              <a:rPr lang="en-GB" dirty="0" smtClean="0"/>
              <a:t>E - 4/1</a:t>
            </a:r>
          </a:p>
          <a:p>
            <a:r>
              <a:rPr lang="en-GB" dirty="0" smtClean="0"/>
              <a:t>F - 2/1</a:t>
            </a:r>
          </a:p>
        </p:txBody>
      </p:sp>
    </p:spTree>
    <p:extLst>
      <p:ext uri="{BB962C8B-B14F-4D97-AF65-F5344CB8AC3E}">
        <p14:creationId xmlns:p14="http://schemas.microsoft.com/office/powerpoint/2010/main" val="17110763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F7C11DC7-1B8A-49B4-9AAA-52303DEDAF7D}" vid="{B13F5AAB-AC0E-4CB5-95CC-537D369F30D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</Template>
  <TotalTime>40</TotalTime>
  <Words>582</Words>
  <Application>Microsoft Office PowerPoint</Application>
  <PresentationFormat>Širokouhlá</PresentationFormat>
  <Paragraphs>109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Presentation_MU_EN</vt:lpstr>
      <vt:lpstr>Implementation of formative assessment and students' reflection</vt:lpstr>
      <vt:lpstr>Initial situation and context</vt:lpstr>
      <vt:lpstr>Assumptions</vt:lpstr>
      <vt:lpstr>Theoretical concepts</vt:lpstr>
      <vt:lpstr>Course context</vt:lpstr>
      <vt:lpstr>Innovation tools</vt:lpstr>
      <vt:lpstr>Methodology</vt:lpstr>
      <vt:lpstr>Student views</vt:lpstr>
      <vt:lpstr>Grades</vt:lpstr>
      <vt:lpstr>Further actions</vt:lpstr>
      <vt:lpstr>Acknowledgements</vt:lpstr>
      <vt:lpstr>Q&amp;A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Implementation of formative assessment and students' reflection</dc:title>
  <dc:creator>Michal Krčál</dc:creator>
  <cp:lastModifiedBy>Gabika</cp:lastModifiedBy>
  <cp:revision>9</cp:revision>
  <cp:lastPrinted>1601-01-01T00:00:00Z</cp:lastPrinted>
  <dcterms:created xsi:type="dcterms:W3CDTF">2019-02-19T20:47:00Z</dcterms:created>
  <dcterms:modified xsi:type="dcterms:W3CDTF">2019-02-20T05:46:30Z</dcterms:modified>
</cp:coreProperties>
</file>