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8B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7" autoAdjust="0"/>
    <p:restoredTop sz="82570" autoAdjust="0"/>
  </p:normalViewPr>
  <p:slideViewPr>
    <p:cSldViewPr snapToGrid="0">
      <p:cViewPr varScale="1">
        <p:scale>
          <a:sx n="59" d="100"/>
          <a:sy n="59" d="100"/>
        </p:scale>
        <p:origin x="612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A1CBC-28FF-47BD-8DF0-961FA46CEDD5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A43E2E-FF92-4EF6-9ACD-922285E3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34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A43E2E-FF92-4EF6-9ACD-922285E3C6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641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Survey </a:t>
            </a:r>
            <a:r>
              <a:rPr lang="en-US" dirty="0">
                <a:sym typeface="Wingdings" panose="05000000000000000000" pitchFamily="2" charset="2"/>
              </a:rPr>
              <a:t> Pre-Post Study where possible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/>
              <a:t>Quanti</a:t>
            </a:r>
            <a:r>
              <a:rPr lang="en-US" dirty="0"/>
              <a:t>: frequencies, counts, one-sided paired t-tests, p&lt;0.5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Qualitative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Assignments </a:t>
            </a:r>
            <a:r>
              <a:rPr lang="en-US" dirty="0">
                <a:sym typeface="Wingdings" panose="05000000000000000000" pitchFamily="2" charset="2"/>
              </a:rPr>
              <a:t> Pre-Post Design between assignments of similar nature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>
                <a:sym typeface="Wingdings" panose="05000000000000000000" pitchFamily="2" charset="2"/>
              </a:rPr>
              <a:t>Quanti</a:t>
            </a:r>
            <a:r>
              <a:rPr lang="en-US" dirty="0">
                <a:sym typeface="Wingdings" panose="05000000000000000000" pitchFamily="2" charset="2"/>
              </a:rPr>
              <a:t>: frequencies, crosstab with </a:t>
            </a:r>
            <a:r>
              <a:rPr lang="en-US" dirty="0" err="1">
                <a:sym typeface="Wingdings" panose="05000000000000000000" pitchFamily="2" charset="2"/>
              </a:rPr>
              <a:t>chi-squaresmall</a:t>
            </a:r>
            <a:r>
              <a:rPr lang="en-US" dirty="0">
                <a:sym typeface="Wingdings" panose="05000000000000000000" pitchFamily="2" charset="2"/>
              </a:rPr>
              <a:t> sample size p&lt;.10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ym typeface="Wingdings" panose="05000000000000000000" pitchFamily="2" charset="2"/>
              </a:rPr>
              <a:t>Plan for further analysis—will talk about it as we go along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A43E2E-FF92-4EF6-9ACD-922285E3C69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575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A43E2E-FF92-4EF6-9ACD-922285E3C69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019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clear that the problem is in data coding OR the impact is really not there.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A43E2E-FF92-4EF6-9ACD-922285E3C69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384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none" spc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C7F0AAD7-2337-4BE7-A28E-7F665D834F36}"/>
              </a:ext>
            </a:extLst>
          </p:cNvPr>
          <p:cNvSpPr txBox="1"/>
          <p:nvPr userDrawn="1"/>
        </p:nvSpPr>
        <p:spPr>
          <a:xfrm>
            <a:off x="478971" y="232229"/>
            <a:ext cx="11553372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2800" dirty="0">
                <a:solidFill>
                  <a:srgbClr val="138B71">
                    <a:alpha val="20000"/>
                  </a:srgbClr>
                </a:solidFill>
                <a:latin typeface="Impact" panose="020B0806030902050204" pitchFamily="34" charset="0"/>
              </a:rPr>
              <a:t>Enhancing University Teaching and Learning </a:t>
            </a:r>
            <a:r>
              <a:rPr lang="en-US" sz="2800" dirty="0">
                <a:solidFill>
                  <a:srgbClr val="000000">
                    <a:alpha val="20000"/>
                  </a:srgbClr>
                </a:solidFill>
                <a:latin typeface="Impact" panose="020B0806030902050204" pitchFamily="34" charset="0"/>
              </a:rPr>
              <a:t>in Central Europe</a:t>
            </a:r>
            <a:endParaRPr lang="en-US" sz="14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Obrázok 2" descr="https://eacea.ec.europa.eu/sites/eacea-site/files/eu_flag_co_funded_pos_rgb_right.jpg">
            <a:extLst>
              <a:ext uri="{FF2B5EF4-FFF2-40B4-BE49-F238E27FC236}">
                <a16:creationId xmlns="" xmlns:a16="http://schemas.microsoft.com/office/drawing/2014/main" id="{32C714ED-7BC3-46AA-A2D2-E194F52278F4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9" y="6136496"/>
            <a:ext cx="2339340" cy="6673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F31F2779-7AEE-4D56-AC01-BD3C77382A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25132" y="6086235"/>
            <a:ext cx="9403472" cy="99165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1E4B4906-81EB-4ECC-8A85-968BD344BFDD}"/>
              </a:ext>
            </a:extLst>
          </p:cNvPr>
          <p:cNvSpPr txBox="1"/>
          <p:nvPr userDrawn="1"/>
        </p:nvSpPr>
        <p:spPr>
          <a:xfrm>
            <a:off x="478971" y="232229"/>
            <a:ext cx="11553372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2800" dirty="0">
                <a:solidFill>
                  <a:srgbClr val="138B71">
                    <a:alpha val="20000"/>
                  </a:srgbClr>
                </a:solidFill>
                <a:latin typeface="Impact" panose="020B0806030902050204" pitchFamily="34" charset="0"/>
              </a:rPr>
              <a:t>Enhancing University Teaching and Learning </a:t>
            </a:r>
            <a:r>
              <a:rPr lang="en-US" sz="2800" dirty="0">
                <a:solidFill>
                  <a:srgbClr val="000000">
                    <a:alpha val="20000"/>
                  </a:srgbClr>
                </a:solidFill>
                <a:latin typeface="Impact" panose="020B0806030902050204" pitchFamily="34" charset="0"/>
              </a:rPr>
              <a:t>in Central Europe</a:t>
            </a:r>
            <a:endParaRPr lang="en-US" sz="14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A6830728-31BC-4628-A920-59955613D04A}"/>
              </a:ext>
            </a:extLst>
          </p:cNvPr>
          <p:cNvSpPr txBox="1"/>
          <p:nvPr userDrawn="1"/>
        </p:nvSpPr>
        <p:spPr>
          <a:xfrm>
            <a:off x="478971" y="232229"/>
            <a:ext cx="11553372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2800" dirty="0">
                <a:solidFill>
                  <a:srgbClr val="138B71">
                    <a:alpha val="20000"/>
                  </a:srgbClr>
                </a:solidFill>
                <a:latin typeface="Impact" panose="020B0806030902050204" pitchFamily="34" charset="0"/>
              </a:rPr>
              <a:t>Enhancing University Teaching and Learning </a:t>
            </a:r>
            <a:r>
              <a:rPr lang="en-US" sz="2800" dirty="0">
                <a:solidFill>
                  <a:srgbClr val="000000">
                    <a:alpha val="20000"/>
                  </a:srgbClr>
                </a:solidFill>
                <a:latin typeface="Impact" panose="020B0806030902050204" pitchFamily="34" charset="0"/>
              </a:rPr>
              <a:t>in Central Europe</a:t>
            </a:r>
            <a:endParaRPr lang="en-US" sz="14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solidFill>
                  <a:srgbClr val="4F4F4F"/>
                </a:solidFill>
              </a:defRPr>
            </a:lvl1pPr>
            <a:lvl2pPr>
              <a:defRPr baseline="0">
                <a:solidFill>
                  <a:srgbClr val="4F4F4F"/>
                </a:solidFill>
              </a:defRPr>
            </a:lvl2pPr>
            <a:lvl3pPr>
              <a:defRPr baseline="0">
                <a:solidFill>
                  <a:srgbClr val="4F4F4F"/>
                </a:solidFill>
              </a:defRPr>
            </a:lvl3pPr>
            <a:lvl4pPr>
              <a:defRPr baseline="0">
                <a:solidFill>
                  <a:srgbClr val="4F4F4F"/>
                </a:solidFill>
              </a:defRPr>
            </a:lvl4pPr>
            <a:lvl5pPr>
              <a:defRPr baseline="0">
                <a:solidFill>
                  <a:srgbClr val="4F4F4F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E0A512DF-D0C2-4CF4-A571-E2A3CFA8975E}"/>
              </a:ext>
            </a:extLst>
          </p:cNvPr>
          <p:cNvSpPr txBox="1"/>
          <p:nvPr userDrawn="1"/>
        </p:nvSpPr>
        <p:spPr>
          <a:xfrm>
            <a:off x="2598057" y="232229"/>
            <a:ext cx="9434286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2800" dirty="0">
                <a:solidFill>
                  <a:srgbClr val="138B71">
                    <a:alpha val="20000"/>
                  </a:srgbClr>
                </a:solidFill>
                <a:latin typeface="Impact" panose="020B0806030902050204" pitchFamily="34" charset="0"/>
              </a:rPr>
              <a:t>Enhancing University Teaching and Learning </a:t>
            </a:r>
            <a:r>
              <a:rPr lang="en-US" sz="2800" dirty="0">
                <a:solidFill>
                  <a:srgbClr val="000000">
                    <a:alpha val="20000"/>
                  </a:srgbClr>
                </a:solidFill>
                <a:latin typeface="Impact" panose="020B0806030902050204" pitchFamily="34" charset="0"/>
              </a:rPr>
              <a:t>in Central Europe</a:t>
            </a:r>
            <a:endParaRPr lang="en-US" sz="14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rgbClr val="4F4F4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4E66ADEB-1002-4E4B-8C78-6B8F14B7CE01}"/>
              </a:ext>
            </a:extLst>
          </p:cNvPr>
          <p:cNvSpPr txBox="1"/>
          <p:nvPr userDrawn="1"/>
        </p:nvSpPr>
        <p:spPr>
          <a:xfrm>
            <a:off x="478971" y="232229"/>
            <a:ext cx="11553372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2800" dirty="0">
                <a:solidFill>
                  <a:srgbClr val="138B71">
                    <a:alpha val="20000"/>
                  </a:srgbClr>
                </a:solidFill>
                <a:latin typeface="Impact" panose="020B0806030902050204" pitchFamily="34" charset="0"/>
              </a:rPr>
              <a:t>Enhancing University Teaching and Learning </a:t>
            </a:r>
            <a:r>
              <a:rPr lang="en-US" sz="2800" dirty="0">
                <a:solidFill>
                  <a:srgbClr val="000000">
                    <a:alpha val="20000"/>
                  </a:srgbClr>
                </a:solidFill>
                <a:latin typeface="Impact" panose="020B0806030902050204" pitchFamily="34" charset="0"/>
              </a:rPr>
              <a:t>in Central Europe</a:t>
            </a:r>
            <a:endParaRPr lang="en-US" sz="14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C27A0EB4-8F54-4707-B7CE-416CD48EB1F4}"/>
              </a:ext>
            </a:extLst>
          </p:cNvPr>
          <p:cNvSpPr txBox="1"/>
          <p:nvPr userDrawn="1"/>
        </p:nvSpPr>
        <p:spPr>
          <a:xfrm>
            <a:off x="2452913" y="232229"/>
            <a:ext cx="9579429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2800" dirty="0">
                <a:solidFill>
                  <a:srgbClr val="138B71">
                    <a:alpha val="20000"/>
                  </a:srgbClr>
                </a:solidFill>
                <a:latin typeface="Impact" panose="020B0806030902050204" pitchFamily="34" charset="0"/>
              </a:rPr>
              <a:t>Enhancing University Teaching and Learning </a:t>
            </a:r>
            <a:r>
              <a:rPr lang="en-US" sz="2800" dirty="0">
                <a:solidFill>
                  <a:srgbClr val="000000">
                    <a:alpha val="20000"/>
                  </a:srgbClr>
                </a:solidFill>
                <a:latin typeface="Impact" panose="020B0806030902050204" pitchFamily="34" charset="0"/>
              </a:rPr>
              <a:t>in Central Europe</a:t>
            </a:r>
            <a:endParaRPr lang="en-US" sz="14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1" baseline="0">
                <a:solidFill>
                  <a:srgbClr val="138B7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831306"/>
            <a:ext cx="3474720" cy="412299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1" baseline="0">
                <a:solidFill>
                  <a:srgbClr val="138B7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831306"/>
            <a:ext cx="3474720" cy="412299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33C9812A-7498-4EC6-AA9B-A879DE74D981}"/>
              </a:ext>
            </a:extLst>
          </p:cNvPr>
          <p:cNvSpPr txBox="1"/>
          <p:nvPr userDrawn="1"/>
        </p:nvSpPr>
        <p:spPr>
          <a:xfrm>
            <a:off x="2431143" y="232229"/>
            <a:ext cx="9601200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2800" dirty="0">
                <a:solidFill>
                  <a:srgbClr val="138B71">
                    <a:alpha val="20000"/>
                  </a:srgbClr>
                </a:solidFill>
                <a:latin typeface="Impact" panose="020B0806030902050204" pitchFamily="34" charset="0"/>
              </a:rPr>
              <a:t>Enhancing University Teaching and Learning </a:t>
            </a:r>
            <a:r>
              <a:rPr lang="en-US" sz="2800" dirty="0">
                <a:solidFill>
                  <a:srgbClr val="000000">
                    <a:alpha val="20000"/>
                  </a:srgbClr>
                </a:solidFill>
                <a:latin typeface="Impact" panose="020B0806030902050204" pitchFamily="34" charset="0"/>
              </a:rPr>
              <a:t>in Central Europe</a:t>
            </a:r>
            <a:endParaRPr lang="en-US" sz="14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10815445-7A36-4C47-BD90-1E2195A25289}"/>
              </a:ext>
            </a:extLst>
          </p:cNvPr>
          <p:cNvSpPr txBox="1"/>
          <p:nvPr userDrawn="1"/>
        </p:nvSpPr>
        <p:spPr>
          <a:xfrm>
            <a:off x="478971" y="232229"/>
            <a:ext cx="11553372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2800" dirty="0">
                <a:solidFill>
                  <a:srgbClr val="138B71">
                    <a:alpha val="20000"/>
                  </a:srgbClr>
                </a:solidFill>
                <a:latin typeface="Impact" panose="020B0806030902050204" pitchFamily="34" charset="0"/>
              </a:rPr>
              <a:t>Enhancing University Teaching and Learning </a:t>
            </a:r>
            <a:r>
              <a:rPr lang="en-US" sz="2800" dirty="0">
                <a:solidFill>
                  <a:srgbClr val="000000">
                    <a:alpha val="20000"/>
                  </a:srgbClr>
                </a:solidFill>
                <a:latin typeface="Impact" panose="020B0806030902050204" pitchFamily="34" charset="0"/>
              </a:rPr>
              <a:t>in Central Europe</a:t>
            </a:r>
            <a:endParaRPr lang="en-US" sz="14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F422CC8B-9950-4421-AE9D-0841E106E939}"/>
              </a:ext>
            </a:extLst>
          </p:cNvPr>
          <p:cNvSpPr txBox="1"/>
          <p:nvPr userDrawn="1"/>
        </p:nvSpPr>
        <p:spPr>
          <a:xfrm>
            <a:off x="478971" y="232229"/>
            <a:ext cx="11553372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2800" dirty="0">
                <a:solidFill>
                  <a:srgbClr val="138B71">
                    <a:alpha val="20000"/>
                  </a:srgbClr>
                </a:solidFill>
                <a:latin typeface="Impact" panose="020B0806030902050204" pitchFamily="34" charset="0"/>
              </a:rPr>
              <a:t>Enhancing University Teaching and Learning </a:t>
            </a:r>
            <a:r>
              <a:rPr lang="en-US" sz="2800" dirty="0">
                <a:solidFill>
                  <a:srgbClr val="000000">
                    <a:alpha val="20000"/>
                  </a:srgbClr>
                </a:solidFill>
                <a:latin typeface="Impact" panose="020B0806030902050204" pitchFamily="34" charset="0"/>
              </a:rPr>
              <a:t>in Central Europe</a:t>
            </a:r>
            <a:endParaRPr lang="en-US" sz="14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Obrázok 2" descr="https://eacea.ec.europa.eu/sites/eacea-site/files/eu_flag_co_funded_pos_rgb_right.jpg">
            <a:extLst>
              <a:ext uri="{FF2B5EF4-FFF2-40B4-BE49-F238E27FC236}">
                <a16:creationId xmlns="" xmlns:a16="http://schemas.microsoft.com/office/drawing/2014/main" id="{40B25166-1D97-4567-8945-ACCB03666216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9" y="6136496"/>
            <a:ext cx="2339340" cy="6673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D276273D-61C9-4736-9807-53C7EE30B8B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25132" y="6086235"/>
            <a:ext cx="9403472" cy="99165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DDCC3183-A237-4201-9351-2F62E45C7681}"/>
              </a:ext>
            </a:extLst>
          </p:cNvPr>
          <p:cNvSpPr txBox="1"/>
          <p:nvPr userDrawn="1"/>
        </p:nvSpPr>
        <p:spPr>
          <a:xfrm>
            <a:off x="478971" y="232229"/>
            <a:ext cx="11553372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2800" dirty="0">
                <a:solidFill>
                  <a:srgbClr val="138B71">
                    <a:alpha val="20000"/>
                  </a:srgbClr>
                </a:solidFill>
                <a:latin typeface="Impact" panose="020B0806030902050204" pitchFamily="34" charset="0"/>
              </a:rPr>
              <a:t>Enhancing University Teaching and Learning </a:t>
            </a:r>
            <a:r>
              <a:rPr lang="en-US" sz="2800" dirty="0">
                <a:solidFill>
                  <a:srgbClr val="000000">
                    <a:alpha val="20000"/>
                  </a:srgbClr>
                </a:solidFill>
                <a:latin typeface="Impact" panose="020B0806030902050204" pitchFamily="34" charset="0"/>
              </a:rPr>
              <a:t>in Central Europe</a:t>
            </a:r>
            <a:endParaRPr lang="en-US" sz="14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11209E99-C81C-426B-8446-1916D3140753}"/>
              </a:ext>
            </a:extLst>
          </p:cNvPr>
          <p:cNvSpPr txBox="1"/>
          <p:nvPr userDrawn="1"/>
        </p:nvSpPr>
        <p:spPr>
          <a:xfrm>
            <a:off x="2191657" y="232229"/>
            <a:ext cx="9840686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2800" dirty="0">
                <a:solidFill>
                  <a:srgbClr val="138B71">
                    <a:alpha val="20000"/>
                  </a:srgbClr>
                </a:solidFill>
                <a:latin typeface="Impact" panose="020B0806030902050204" pitchFamily="34" charset="0"/>
              </a:rPr>
              <a:t>Enhancing University Teaching and Learning </a:t>
            </a:r>
            <a:r>
              <a:rPr lang="en-US" sz="2800" dirty="0">
                <a:solidFill>
                  <a:srgbClr val="000000">
                    <a:alpha val="20000"/>
                  </a:srgbClr>
                </a:solidFill>
                <a:latin typeface="Impact" panose="020B0806030902050204" pitchFamily="34" charset="0"/>
              </a:rPr>
              <a:t>in Central Europe</a:t>
            </a:r>
            <a:endParaRPr lang="en-US" sz="14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5" name="Obrázok 2" descr="https://eacea.ec.europa.eu/sites/eacea-site/files/eu_flag_co_funded_pos_rgb_right.jpg">
            <a:extLst>
              <a:ext uri="{FF2B5EF4-FFF2-40B4-BE49-F238E27FC236}">
                <a16:creationId xmlns="" xmlns:a16="http://schemas.microsoft.com/office/drawing/2014/main" id="{D97C9596-93F9-4B32-8E83-4162A2BE3DE5}"/>
              </a:ext>
            </a:extLst>
          </p:cNvPr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9" y="6136496"/>
            <a:ext cx="2339340" cy="6673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77CBF2CE-326F-42AD-B8B9-A370FB6E521E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825132" y="6086235"/>
            <a:ext cx="9403472" cy="9916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800" kern="1200" baseline="0">
          <a:solidFill>
            <a:srgbClr val="4F4F4F"/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2400" kern="1200" baseline="0">
          <a:solidFill>
            <a:srgbClr val="4F4F4F"/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2000" kern="1200" baseline="0">
          <a:solidFill>
            <a:srgbClr val="4F4F4F"/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 baseline="0">
          <a:solidFill>
            <a:srgbClr val="4F4F4F"/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 baseline="0">
          <a:solidFill>
            <a:srgbClr val="4F4F4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FE93B0A-B6CD-49D6-93E6-65DE4F83E5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Evaluation of Course Impact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09CF70F-FE29-4C22-A29D-748824FE20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“</a:t>
            </a:r>
            <a:r>
              <a:rPr lang="sk-SK" b="1" dirty="0"/>
              <a:t>Learning-centred and Reflective Teaching. From Theory to Good Practice</a:t>
            </a:r>
            <a:r>
              <a:rPr lang="en-US" b="1" dirty="0"/>
              <a:t>”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2A381B1-CB73-43F0-BB5F-9CE176F78E47}"/>
              </a:ext>
            </a:extLst>
          </p:cNvPr>
          <p:cNvSpPr txBox="1"/>
          <p:nvPr/>
        </p:nvSpPr>
        <p:spPr>
          <a:xfrm>
            <a:off x="9565341" y="1003716"/>
            <a:ext cx="24563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Brno, February 21, 2019</a:t>
            </a:r>
          </a:p>
          <a:p>
            <a:pPr algn="r"/>
            <a:r>
              <a:rPr lang="en-US" dirty="0"/>
              <a:t>Agnes Simon</a:t>
            </a:r>
          </a:p>
          <a:p>
            <a:pPr algn="r"/>
            <a:r>
              <a:rPr lang="en-US" dirty="0"/>
              <a:t>Masaryk University</a:t>
            </a:r>
          </a:p>
        </p:txBody>
      </p:sp>
    </p:spTree>
    <p:extLst>
      <p:ext uri="{BB962C8B-B14F-4D97-AF65-F5344CB8AC3E}">
        <p14:creationId xmlns:p14="http://schemas.microsoft.com/office/powerpoint/2010/main" val="799177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DE2ADC-C548-4F13-A786-97D48F7F4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Use of Theory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="" xmlns:a16="http://schemas.microsoft.com/office/drawing/2014/main" id="{95A764E1-EA38-46D1-9F14-CBCD18618E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Reflection Papers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="" xmlns:a16="http://schemas.microsoft.com/office/drawing/2014/main" id="{5FC7D876-25D8-4D90-AA15-9961BFE34C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n=12</a:t>
            </a:r>
          </a:p>
          <a:p>
            <a:r>
              <a:rPr lang="en-US" dirty="0"/>
              <a:t>χ</a:t>
            </a:r>
            <a:r>
              <a:rPr lang="en-US" baseline="30000" dirty="0"/>
              <a:t>2</a:t>
            </a:r>
            <a:r>
              <a:rPr lang="en-US" dirty="0"/>
              <a:t>=7.556</a:t>
            </a:r>
          </a:p>
          <a:p>
            <a:r>
              <a:rPr lang="en-US" dirty="0"/>
              <a:t>df=3</a:t>
            </a:r>
          </a:p>
          <a:p>
            <a:r>
              <a:rPr lang="en-US" dirty="0"/>
              <a:t>p=0.056</a:t>
            </a:r>
          </a:p>
          <a:p>
            <a:r>
              <a:rPr lang="en-US" dirty="0"/>
              <a:t>Statistically significant difference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="" xmlns:a16="http://schemas.microsoft.com/office/drawing/2014/main" id="{EAECC124-46EE-4B0A-B2D4-1267952351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Teaching Essays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="" xmlns:a16="http://schemas.microsoft.com/office/drawing/2014/main" id="{E7265AD4-6F6E-4B1A-B982-5B0366DB3B5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n=12</a:t>
            </a:r>
          </a:p>
          <a:p>
            <a:r>
              <a:rPr lang="en-US" dirty="0"/>
              <a:t>χ</a:t>
            </a:r>
            <a:r>
              <a:rPr lang="en-US" baseline="30000" dirty="0"/>
              <a:t>2</a:t>
            </a:r>
            <a:r>
              <a:rPr lang="en-US" dirty="0"/>
              <a:t>=8.40</a:t>
            </a:r>
          </a:p>
          <a:p>
            <a:r>
              <a:rPr lang="en-US" dirty="0"/>
              <a:t>df=4</a:t>
            </a:r>
          </a:p>
          <a:p>
            <a:r>
              <a:rPr lang="en-US" dirty="0"/>
              <a:t>p=0.078</a:t>
            </a:r>
          </a:p>
          <a:p>
            <a:r>
              <a:rPr lang="en-US" dirty="0"/>
              <a:t>Statistically significant difference</a:t>
            </a:r>
          </a:p>
        </p:txBody>
      </p:sp>
    </p:spTree>
    <p:extLst>
      <p:ext uri="{BB962C8B-B14F-4D97-AF65-F5344CB8AC3E}">
        <p14:creationId xmlns:p14="http://schemas.microsoft.com/office/powerpoint/2010/main" val="117486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74DEC61-FC2B-43F8-AC88-030EF5C01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(Preliminary) Conclusions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B0C93BA-54E1-4C05-B8D2-402F75CB73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Surveys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9E85DD9-3C86-4514-8F78-19863564D3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Noticeable impact on student-centeredness</a:t>
            </a:r>
          </a:p>
          <a:p>
            <a:r>
              <a:rPr lang="en-US" dirty="0"/>
              <a:t>Very little impact on reflectiveness</a:t>
            </a:r>
          </a:p>
          <a:p>
            <a:r>
              <a:rPr lang="en-US" dirty="0"/>
              <a:t>Some impact on use of theory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72D774FE-1334-4B4F-A4A8-A802E16647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Assignments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A5658D11-7D27-4B58-80B4-5C626A8F974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Some impact on student-centeredness</a:t>
            </a:r>
          </a:p>
          <a:p>
            <a:r>
              <a:rPr lang="en-US" dirty="0"/>
              <a:t>No impact on reflectiveness</a:t>
            </a:r>
          </a:p>
          <a:p>
            <a:r>
              <a:rPr lang="en-US" dirty="0"/>
              <a:t>Noticeable impact on use of theory</a:t>
            </a:r>
          </a:p>
        </p:txBody>
      </p:sp>
    </p:spTree>
    <p:extLst>
      <p:ext uri="{BB962C8B-B14F-4D97-AF65-F5344CB8AC3E}">
        <p14:creationId xmlns:p14="http://schemas.microsoft.com/office/powerpoint/2010/main" val="2629763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BC94F4-859D-4E90-80A9-118E5ECB6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Puzzles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D7850D72-791E-4A59-87FE-85B2E38F2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Generally, a strong impact on knowledge and confidence</a:t>
            </a:r>
          </a:p>
          <a:p>
            <a:r>
              <a:rPr lang="en-US" dirty="0"/>
              <a:t>Different data sources show different impact across course objectives</a:t>
            </a:r>
          </a:p>
        </p:txBody>
      </p:sp>
    </p:spTree>
    <p:extLst>
      <p:ext uri="{BB962C8B-B14F-4D97-AF65-F5344CB8AC3E}">
        <p14:creationId xmlns:p14="http://schemas.microsoft.com/office/powerpoint/2010/main" val="128268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3EF5DB0-AF9B-4E61-8F48-57BA8F59E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07F6DB2-9DDF-443A-BEFE-D03B960BB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Coach vs expert coding</a:t>
            </a:r>
          </a:p>
          <a:p>
            <a:r>
              <a:rPr lang="en-US" dirty="0"/>
              <a:t>Soft data: </a:t>
            </a:r>
          </a:p>
          <a:p>
            <a:pPr lvl="1"/>
            <a:r>
              <a:rPr lang="en-US" dirty="0"/>
              <a:t>Post-course interviews with participants</a:t>
            </a:r>
          </a:p>
          <a:p>
            <a:pPr lvl="1"/>
            <a:r>
              <a:rPr lang="en-US" dirty="0"/>
              <a:t>Actual wording of assignments</a:t>
            </a:r>
          </a:p>
          <a:p>
            <a:r>
              <a:rPr lang="en-US" dirty="0"/>
              <a:t>Include cohort 2 in analysis</a:t>
            </a:r>
          </a:p>
        </p:txBody>
      </p:sp>
    </p:spTree>
    <p:extLst>
      <p:ext uri="{BB962C8B-B14F-4D97-AF65-F5344CB8AC3E}">
        <p14:creationId xmlns:p14="http://schemas.microsoft.com/office/powerpoint/2010/main" val="32604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DD72CBE-890A-4EE1-B33E-48C517704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and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0C9C867-EBDB-467F-9A86-1F5886DFF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provided from 12 graduates of cohort 1</a:t>
            </a:r>
          </a:p>
          <a:p>
            <a:r>
              <a:rPr lang="en-US" dirty="0"/>
              <a:t>Surveys at three points</a:t>
            </a:r>
          </a:p>
          <a:p>
            <a:pPr lvl="1"/>
            <a:r>
              <a:rPr lang="en-US" dirty="0"/>
              <a:t>Before course</a:t>
            </a:r>
          </a:p>
          <a:p>
            <a:pPr lvl="1"/>
            <a:r>
              <a:rPr lang="en-US" dirty="0"/>
              <a:t>After </a:t>
            </a:r>
            <a:r>
              <a:rPr lang="sk-SK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summer school</a:t>
            </a:r>
          </a:p>
          <a:p>
            <a:pPr lvl="1"/>
            <a:r>
              <a:rPr lang="en-US" dirty="0"/>
              <a:t>After graduation</a:t>
            </a:r>
          </a:p>
          <a:p>
            <a:r>
              <a:rPr lang="en-US" dirty="0"/>
              <a:t>Assignments at two points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F490E89E-692F-4097-ACC5-C2DE2E038E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551732"/>
              </p:ext>
            </p:extLst>
          </p:nvPr>
        </p:nvGraphicFramePr>
        <p:xfrm>
          <a:off x="4128591" y="4348435"/>
          <a:ext cx="7543456" cy="137658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771728">
                  <a:extLst>
                    <a:ext uri="{9D8B030D-6E8A-4147-A177-3AD203B41FA5}">
                      <a16:colId xmlns="" xmlns:a16="http://schemas.microsoft.com/office/drawing/2014/main" val="2586688257"/>
                    </a:ext>
                  </a:extLst>
                </a:gridCol>
                <a:gridCol w="3771728">
                  <a:extLst>
                    <a:ext uri="{9D8B030D-6E8A-4147-A177-3AD203B41FA5}">
                      <a16:colId xmlns="" xmlns:a16="http://schemas.microsoft.com/office/drawing/2014/main" val="486138343"/>
                    </a:ext>
                  </a:extLst>
                </a:gridCol>
              </a:tblGrid>
              <a:tr h="407859">
                <a:tc>
                  <a:txBody>
                    <a:bodyPr/>
                    <a:lstStyle/>
                    <a:p>
                      <a:r>
                        <a:rPr lang="en-US" sz="2400" dirty="0"/>
                        <a:t>Early 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At the End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45410432"/>
                  </a:ext>
                </a:extLst>
              </a:tr>
              <a:tr h="353478">
                <a:tc>
                  <a:txBody>
                    <a:bodyPr/>
                    <a:lstStyle/>
                    <a:p>
                      <a:r>
                        <a:rPr lang="en-US" sz="2000" dirty="0"/>
                        <a:t>Microteaching reflection paper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Innovation reflection paper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22826094"/>
                  </a:ext>
                </a:extLst>
              </a:tr>
              <a:tr h="523145">
                <a:tc>
                  <a:txBody>
                    <a:bodyPr/>
                    <a:lstStyle/>
                    <a:p>
                      <a:r>
                        <a:rPr lang="en-US" sz="2000" dirty="0"/>
                        <a:t>Application teaching essay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Statement of teaching philosophy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89139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089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1665C7D-870D-4D07-95C6-DA9E6023C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General Impact: Knowledge of teaching and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21A9EA2-27EB-43A0-985B-D0C4DE5E8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a scale of 1–10, 1 being very little, and 10 being a lot, how much do you think you know about teaching and learning?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C995FC8B-6686-4D74-8D36-4276F44EF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8870" y="3102588"/>
            <a:ext cx="8306203" cy="229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031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5A2464-0F14-4A00-82B9-5DB0B5F89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General Impact: Confidence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7046E73-3608-4107-B9D9-D0C2AD519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a scale of 1–10, 1 marking having very little confidence and 10 being very confident, how confident do you feel as a teacher?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201E596A-394B-45DB-B07B-73447F8CE5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0376" y="3029749"/>
            <a:ext cx="8319248" cy="2362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210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CB2F89D-1B10-4E00-96BA-D8C8F5EF9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C6BDA45-EBB3-4A0A-9B70-1FF95E32D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 centeredness</a:t>
            </a:r>
          </a:p>
          <a:p>
            <a:r>
              <a:rPr lang="en-US" dirty="0"/>
              <a:t>Reflective and critical thinking</a:t>
            </a:r>
          </a:p>
          <a:p>
            <a:r>
              <a:rPr lang="en-US" dirty="0"/>
              <a:t>Use of theory </a:t>
            </a:r>
          </a:p>
        </p:txBody>
      </p:sp>
    </p:spTree>
    <p:extLst>
      <p:ext uri="{BB962C8B-B14F-4D97-AF65-F5344CB8AC3E}">
        <p14:creationId xmlns:p14="http://schemas.microsoft.com/office/powerpoint/2010/main" val="483264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F1B4D7-7507-44C7-B7BD-2FAEF3E2C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Course Objectives: Change in Attitude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10E020A-B59B-45F4-8CC8-530304C71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75% said their attitude changed</a:t>
            </a:r>
          </a:p>
          <a:p>
            <a:r>
              <a:rPr lang="en-US" dirty="0"/>
              <a:t>Nature of change: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2A708E81-8815-4E66-9427-580FF3F567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6721" y="3094745"/>
            <a:ext cx="6889537" cy="2330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049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F1B4D7-7507-44C7-B7BD-2FAEF3E2C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Course Objectives: Change in Practice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7776B19-E8F6-49BA-89B4-06D438686A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After Summer School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10E020A-B59B-45F4-8CC8-530304C719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/>
          <a:p>
            <a:r>
              <a:rPr lang="en-US" dirty="0"/>
              <a:t>Everyone planned to change teaching practice</a:t>
            </a:r>
          </a:p>
          <a:p>
            <a:r>
              <a:rPr lang="en-US" dirty="0"/>
              <a:t>Nature of change: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5B248585-E3FF-4C9A-A6FD-1BF0641595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After Graduation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B033DBBA-A432-4EE9-8C4B-AA7814CC5EC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All but one said they changed teaching practice</a:t>
            </a:r>
          </a:p>
          <a:p>
            <a:r>
              <a:rPr lang="en-US" dirty="0"/>
              <a:t>Nature of change: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65077E4E-791B-4706-8AF5-4C3C39E3EA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8318" y="3451232"/>
            <a:ext cx="3494314" cy="263434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9E04491A-F286-4D3F-8036-3B9618DABF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3094" y="3451232"/>
            <a:ext cx="3450771" cy="197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67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DE2ADC-C548-4F13-A786-97D48F7F4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Student-Centeredness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="" xmlns:a16="http://schemas.microsoft.com/office/drawing/2014/main" id="{95A764E1-EA38-46D1-9F14-CBCD18618E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Reflection Papers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="" xmlns:a16="http://schemas.microsoft.com/office/drawing/2014/main" id="{5FC7D876-25D8-4D90-AA15-9961BFE34C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n=12</a:t>
            </a:r>
          </a:p>
          <a:p>
            <a:r>
              <a:rPr lang="en-US" dirty="0"/>
              <a:t>χ</a:t>
            </a:r>
            <a:r>
              <a:rPr lang="en-US" baseline="30000" dirty="0"/>
              <a:t>2</a:t>
            </a:r>
            <a:r>
              <a:rPr lang="en-US" dirty="0"/>
              <a:t>=7.2</a:t>
            </a:r>
          </a:p>
          <a:p>
            <a:r>
              <a:rPr lang="en-US" dirty="0"/>
              <a:t>df=2; </a:t>
            </a:r>
          </a:p>
          <a:p>
            <a:r>
              <a:rPr lang="en-US" dirty="0"/>
              <a:t>p=0.027</a:t>
            </a:r>
          </a:p>
          <a:p>
            <a:r>
              <a:rPr lang="en-US" dirty="0"/>
              <a:t>Statistically significant difference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="" xmlns:a16="http://schemas.microsoft.com/office/drawing/2014/main" id="{EAECC124-46EE-4B0A-B2D4-1267952351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Teaching Essays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="" xmlns:a16="http://schemas.microsoft.com/office/drawing/2014/main" id="{E7265AD4-6F6E-4B1A-B982-5B0366DB3B5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n=12</a:t>
            </a:r>
          </a:p>
          <a:p>
            <a:r>
              <a:rPr lang="en-US" dirty="0"/>
              <a:t>χ</a:t>
            </a:r>
            <a:r>
              <a:rPr lang="en-US" baseline="30000" dirty="0"/>
              <a:t>2</a:t>
            </a:r>
            <a:r>
              <a:rPr lang="en-US" dirty="0"/>
              <a:t>=3.273</a:t>
            </a:r>
          </a:p>
          <a:p>
            <a:r>
              <a:rPr lang="en-US" dirty="0"/>
              <a:t>df=2</a:t>
            </a:r>
          </a:p>
          <a:p>
            <a:r>
              <a:rPr lang="en-US" dirty="0"/>
              <a:t>p=0.195</a:t>
            </a:r>
          </a:p>
          <a:p>
            <a:r>
              <a:rPr lang="en-US" dirty="0"/>
              <a:t>No statistically significant difference</a:t>
            </a:r>
          </a:p>
        </p:txBody>
      </p:sp>
    </p:spTree>
    <p:extLst>
      <p:ext uri="{BB962C8B-B14F-4D97-AF65-F5344CB8AC3E}">
        <p14:creationId xmlns:p14="http://schemas.microsoft.com/office/powerpoint/2010/main" val="4193556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DE2ADC-C548-4F13-A786-97D48F7F4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Reflective and Critical Thinking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="" xmlns:a16="http://schemas.microsoft.com/office/drawing/2014/main" id="{95A764E1-EA38-46D1-9F14-CBCD18618E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Reflection Papers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="" xmlns:a16="http://schemas.microsoft.com/office/drawing/2014/main" id="{5FC7D876-25D8-4D90-AA15-9961BFE34C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n=12</a:t>
            </a:r>
          </a:p>
          <a:p>
            <a:r>
              <a:rPr lang="en-US" dirty="0"/>
              <a:t>χ</a:t>
            </a:r>
            <a:r>
              <a:rPr lang="en-US" baseline="30000" dirty="0"/>
              <a:t>2</a:t>
            </a:r>
            <a:r>
              <a:rPr lang="en-US" dirty="0"/>
              <a:t>=0.444</a:t>
            </a:r>
          </a:p>
          <a:p>
            <a:r>
              <a:rPr lang="en-US" dirty="0"/>
              <a:t>df=2</a:t>
            </a:r>
          </a:p>
          <a:p>
            <a:r>
              <a:rPr lang="en-US" dirty="0"/>
              <a:t>p=0.801</a:t>
            </a:r>
          </a:p>
          <a:p>
            <a:r>
              <a:rPr lang="en-US" dirty="0"/>
              <a:t>No statistically significant difference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="" xmlns:a16="http://schemas.microsoft.com/office/drawing/2014/main" id="{EAECC124-46EE-4B0A-B2D4-1267952351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Teaching Essays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="" xmlns:a16="http://schemas.microsoft.com/office/drawing/2014/main" id="{E7265AD4-6F6E-4B1A-B982-5B0366DB3B5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n=12</a:t>
            </a:r>
          </a:p>
          <a:p>
            <a:r>
              <a:rPr lang="en-US" dirty="0"/>
              <a:t>χ</a:t>
            </a:r>
            <a:r>
              <a:rPr lang="en-US" baseline="30000" dirty="0"/>
              <a:t>2</a:t>
            </a:r>
            <a:r>
              <a:rPr lang="en-US" dirty="0"/>
              <a:t>=4.0</a:t>
            </a:r>
          </a:p>
          <a:p>
            <a:r>
              <a:rPr lang="en-US" dirty="0"/>
              <a:t>df=3</a:t>
            </a:r>
          </a:p>
          <a:p>
            <a:r>
              <a:rPr lang="en-US" dirty="0"/>
              <a:t>p=0.261</a:t>
            </a:r>
          </a:p>
          <a:p>
            <a:r>
              <a:rPr lang="en-US" dirty="0"/>
              <a:t>No statistically significant difference</a:t>
            </a:r>
          </a:p>
        </p:txBody>
      </p:sp>
    </p:spTree>
    <p:extLst>
      <p:ext uri="{BB962C8B-B14F-4D97-AF65-F5344CB8AC3E}">
        <p14:creationId xmlns:p14="http://schemas.microsoft.com/office/powerpoint/2010/main" val="2819953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rame">
  <a:themeElements>
    <a:clrScheme name="Custom 3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138B71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ustom 1">
      <a:majorFont>
        <a:latin typeface="Impact"/>
        <a:ea typeface=""/>
        <a:cs typeface=""/>
      </a:majorFont>
      <a:minorFont>
        <a:latin typeface="Impact"/>
        <a:ea typeface=""/>
        <a:cs typeface="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1961</TotalTime>
  <Words>390</Words>
  <Application>Microsoft Office PowerPoint</Application>
  <PresentationFormat>Širokouhlá</PresentationFormat>
  <Paragraphs>119</Paragraphs>
  <Slides>13</Slides>
  <Notes>4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21" baseType="lpstr">
      <vt:lpstr>Arial</vt:lpstr>
      <vt:lpstr>Calibri</vt:lpstr>
      <vt:lpstr>Cambria</vt:lpstr>
      <vt:lpstr>Impact</vt:lpstr>
      <vt:lpstr>Times New Roman</vt:lpstr>
      <vt:lpstr>Wingdings</vt:lpstr>
      <vt:lpstr>Wingdings 2</vt:lpstr>
      <vt:lpstr>Frame</vt:lpstr>
      <vt:lpstr>Evaluation of Course Impact</vt:lpstr>
      <vt:lpstr>Data and Methods</vt:lpstr>
      <vt:lpstr>SURVEYS  General Impact: Knowledge of teaching and learning</vt:lpstr>
      <vt:lpstr>SURVEYS  General Impact: Confidence</vt:lpstr>
      <vt:lpstr>Course Objectives</vt:lpstr>
      <vt:lpstr>SURVEYS  Course Objectives: Change in Attitude </vt:lpstr>
      <vt:lpstr>SURVEYS  Course Objectives: Change in Practice </vt:lpstr>
      <vt:lpstr>ASSIGNMENTS  Student-Centeredness</vt:lpstr>
      <vt:lpstr>ASSIGNMENTS  Reflective and Critical Thinking</vt:lpstr>
      <vt:lpstr>ASSIGNMENTS  Use of Theory</vt:lpstr>
      <vt:lpstr>(Preliminary) Conclusions</vt:lpstr>
      <vt:lpstr>Puzzles</vt:lpstr>
      <vt:lpstr>Future plans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Agi Simon</dc:creator>
  <cp:lastModifiedBy>Gabika</cp:lastModifiedBy>
  <cp:revision>32</cp:revision>
  <dcterms:created xsi:type="dcterms:W3CDTF">2019-02-19T12:54:56Z</dcterms:created>
  <dcterms:modified xsi:type="dcterms:W3CDTF">2019-02-21T08:01:05Z</dcterms:modified>
</cp:coreProperties>
</file>